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8"/>
  </p:notesMasterIdLst>
  <p:sldIdLst>
    <p:sldId id="256" r:id="rId2"/>
    <p:sldId id="288" r:id="rId3"/>
    <p:sldId id="289" r:id="rId4"/>
    <p:sldId id="260" r:id="rId5"/>
    <p:sldId id="261" r:id="rId6"/>
    <p:sldId id="262" r:id="rId7"/>
    <p:sldId id="281" r:id="rId8"/>
    <p:sldId id="285" r:id="rId9"/>
    <p:sldId id="286" r:id="rId10"/>
    <p:sldId id="287" r:id="rId11"/>
    <p:sldId id="290" r:id="rId12"/>
    <p:sldId id="291" r:id="rId13"/>
    <p:sldId id="278" r:id="rId14"/>
    <p:sldId id="292" r:id="rId15"/>
    <p:sldId id="293" r:id="rId16"/>
    <p:sldId id="28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235" autoAdjust="0"/>
    <p:restoredTop sz="94444" autoAdjust="0"/>
  </p:normalViewPr>
  <p:slideViewPr>
    <p:cSldViewPr>
      <p:cViewPr varScale="1">
        <p:scale>
          <a:sx n="69" d="100"/>
          <a:sy n="69" d="100"/>
        </p:scale>
        <p:origin x="-1308" y="-96"/>
      </p:cViewPr>
      <p:guideLst>
        <p:guide orient="horz" pos="2160"/>
        <p:guide pos="2880"/>
      </p:guideLst>
    </p:cSldViewPr>
  </p:slideViewPr>
  <p:outlineViewPr>
    <p:cViewPr>
      <p:scale>
        <a:sx n="33" d="100"/>
        <a:sy n="33" d="100"/>
      </p:scale>
      <p:origin x="24" y="261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538384-6AAB-4E49-8E13-AD7FF045CCB6}" type="datetimeFigureOut">
              <a:rPr lang="en-US" smtClean="0"/>
              <a:pPr/>
              <a:t>04-Oct-18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2580A9-F1DD-490B-A08D-FEF2C767300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352E1A9-74A3-4BEC-8F0C-A3D6714F7062}" type="datetimeFigureOut">
              <a:rPr lang="en-US" smtClean="0"/>
              <a:pPr/>
              <a:t>04-Oct-18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2D73F87-80B1-45DD-A0EC-007C7720928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52E1A9-74A3-4BEC-8F0C-A3D6714F7062}" type="datetimeFigureOut">
              <a:rPr lang="en-US" smtClean="0"/>
              <a:pPr/>
              <a:t>04-Oct-18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D73F87-80B1-45DD-A0EC-007C7720928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52E1A9-74A3-4BEC-8F0C-A3D6714F7062}" type="datetimeFigureOut">
              <a:rPr lang="en-US" smtClean="0"/>
              <a:pPr/>
              <a:t>04-Oct-18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D73F87-80B1-45DD-A0EC-007C7720928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52E1A9-74A3-4BEC-8F0C-A3D6714F7062}" type="datetimeFigureOut">
              <a:rPr lang="en-US" smtClean="0"/>
              <a:pPr/>
              <a:t>04-Oct-18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D73F87-80B1-45DD-A0EC-007C7720928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352E1A9-74A3-4BEC-8F0C-A3D6714F7062}" type="datetimeFigureOut">
              <a:rPr lang="en-US" smtClean="0"/>
              <a:pPr/>
              <a:t>04-Oct-18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D73F87-80B1-45DD-A0EC-007C7720928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352E1A9-74A3-4BEC-8F0C-A3D6714F7062}" type="datetimeFigureOut">
              <a:rPr lang="en-US" smtClean="0"/>
              <a:pPr/>
              <a:t>04-Oct-18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D73F87-80B1-45DD-A0EC-007C7720928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352E1A9-74A3-4BEC-8F0C-A3D6714F7062}" type="datetimeFigureOut">
              <a:rPr lang="en-US" smtClean="0"/>
              <a:pPr/>
              <a:t>04-Oct-18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D73F87-80B1-45DD-A0EC-007C7720928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352E1A9-74A3-4BEC-8F0C-A3D6714F7062}" type="datetimeFigureOut">
              <a:rPr lang="en-US" smtClean="0"/>
              <a:pPr/>
              <a:t>04-Oct-18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D73F87-80B1-45DD-A0EC-007C7720928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2E1A9-74A3-4BEC-8F0C-A3D6714F7062}" type="datetimeFigureOut">
              <a:rPr lang="en-US" smtClean="0"/>
              <a:pPr/>
              <a:t>04-Oct-18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D73F87-80B1-45DD-A0EC-007C7720928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352E1A9-74A3-4BEC-8F0C-A3D6714F7062}" type="datetimeFigureOut">
              <a:rPr lang="en-US" smtClean="0"/>
              <a:pPr/>
              <a:t>04-Oct-18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D73F87-80B1-45DD-A0EC-007C7720928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352E1A9-74A3-4BEC-8F0C-A3D6714F7062}" type="datetimeFigureOut">
              <a:rPr lang="en-US" smtClean="0"/>
              <a:pPr/>
              <a:t>04-Oct-18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2D73F87-80B1-45DD-A0EC-007C7720928F}"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352E1A9-74A3-4BEC-8F0C-A3D6714F7062}" type="datetimeFigureOut">
              <a:rPr lang="en-US" smtClean="0"/>
              <a:pPr/>
              <a:t>04-Oct-18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2D73F87-80B1-45DD-A0EC-007C7720928F}"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371600"/>
            <a:ext cx="7772400" cy="1470025"/>
          </a:xfrm>
        </p:spPr>
        <p:txBody>
          <a:bodyPr>
            <a:normAutofit fontScale="90000"/>
          </a:bodyPr>
          <a:lstStyle/>
          <a:p>
            <a:pPr algn="ctr"/>
            <a:r>
              <a:rPr lang="en-US" dirty="0" smtClean="0"/>
              <a:t>COPYRIGHT &amp; IPR IN DIGITAL AGE- ISSUES &amp; CONCERNS FOR LIBRARIES</a:t>
            </a:r>
            <a:endParaRPr lang="en-US" dirty="0"/>
          </a:p>
        </p:txBody>
      </p:sp>
      <p:sp>
        <p:nvSpPr>
          <p:cNvPr id="3" name="Subtitle 2"/>
          <p:cNvSpPr>
            <a:spLocks noGrp="1"/>
          </p:cNvSpPr>
          <p:nvPr>
            <p:ph type="subTitle" idx="1"/>
          </p:nvPr>
        </p:nvSpPr>
        <p:spPr>
          <a:xfrm>
            <a:off x="5562600" y="4419600"/>
            <a:ext cx="3276600" cy="1752600"/>
          </a:xfrm>
        </p:spPr>
        <p:txBody>
          <a:bodyPr>
            <a:normAutofit fontScale="70000" lnSpcReduction="20000"/>
          </a:bodyPr>
          <a:lstStyle/>
          <a:p>
            <a:pPr algn="just"/>
            <a:r>
              <a:rPr lang="en-US" dirty="0" smtClean="0"/>
              <a:t>		       	   	  -   L. Ashish Kumar</a:t>
            </a:r>
          </a:p>
          <a:p>
            <a:pPr algn="ctr"/>
            <a:r>
              <a:rPr lang="en-US" dirty="0" smtClean="0"/>
              <a:t>		                      	Assistant Professor</a:t>
            </a:r>
          </a:p>
          <a:p>
            <a:pPr algn="just"/>
            <a:r>
              <a:rPr lang="en-US" dirty="0" smtClean="0"/>
              <a:t>		                	School of Law, GITAM</a:t>
            </a:r>
            <a:endParaRPr lang="en-US" dirty="0"/>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Digital Rights Management</a:t>
            </a:r>
          </a:p>
          <a:p>
            <a:r>
              <a:rPr lang="en-US" dirty="0" smtClean="0"/>
              <a:t>Limitations on the liability of libraries</a:t>
            </a:r>
          </a:p>
          <a:p>
            <a:r>
              <a:rPr lang="en-US" dirty="0" smtClean="0"/>
              <a:t>Rights of the disabled</a:t>
            </a:r>
          </a:p>
          <a:p>
            <a:r>
              <a:rPr lang="en-US" dirty="0" smtClean="0"/>
              <a:t>RTI vs. Copyright (</a:t>
            </a:r>
            <a:r>
              <a:rPr lang="en-US" dirty="0" err="1" smtClean="0"/>
              <a:t>Dhaval</a:t>
            </a:r>
            <a:r>
              <a:rPr lang="en-US" dirty="0" smtClean="0"/>
              <a:t> Kumar </a:t>
            </a:r>
            <a:r>
              <a:rPr lang="en-US" dirty="0" err="1" smtClean="0"/>
              <a:t>Kiritkumar</a:t>
            </a:r>
            <a:r>
              <a:rPr lang="en-US" dirty="0" smtClean="0"/>
              <a:t>  v. Director &amp; 2……C/SCA/7232/2016)(Gujarat </a:t>
            </a:r>
            <a:r>
              <a:rPr lang="en-US" dirty="0" err="1" smtClean="0"/>
              <a:t>Hight</a:t>
            </a:r>
            <a:r>
              <a:rPr lang="en-US" dirty="0" smtClean="0"/>
              <a:t> Court)</a:t>
            </a:r>
          </a:p>
          <a:p>
            <a:r>
              <a:rPr lang="en-US" dirty="0" smtClean="0"/>
              <a:t>Protection of databases (Eastern Book Co. &amp; Ors. v. D.B. </a:t>
            </a:r>
            <a:r>
              <a:rPr lang="en-US" dirty="0" err="1" smtClean="0"/>
              <a:t>Modak</a:t>
            </a:r>
            <a:r>
              <a:rPr lang="en-US" dirty="0" smtClean="0"/>
              <a:t> &amp; Anr.) (2008 1 SCC 1)</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COPYRIGHT ACT, 1957</a:t>
            </a:r>
            <a:endParaRPr lang="en-US" dirty="0"/>
          </a:p>
        </p:txBody>
      </p:sp>
      <p:sp>
        <p:nvSpPr>
          <p:cNvPr id="3" name="Content Placeholder 2"/>
          <p:cNvSpPr>
            <a:spLocks noGrp="1"/>
          </p:cNvSpPr>
          <p:nvPr>
            <p:ph idx="1"/>
          </p:nvPr>
        </p:nvSpPr>
        <p:spPr/>
        <p:txBody>
          <a:bodyPr/>
          <a:lstStyle/>
          <a:p>
            <a:r>
              <a:rPr lang="en-US" b="1" dirty="0" smtClean="0"/>
              <a:t>Section 65A: Protection of technological measures</a:t>
            </a:r>
          </a:p>
          <a:p>
            <a:pPr>
              <a:buNone/>
            </a:pPr>
            <a:r>
              <a:rPr lang="en-US" dirty="0" smtClean="0"/>
              <a:t>	Punishment which may extend to two years and shall also be liable to fine</a:t>
            </a:r>
          </a:p>
          <a:p>
            <a:r>
              <a:rPr lang="en-US" b="1" dirty="0" smtClean="0"/>
              <a:t>Section 65B: protection of Rights Management Information</a:t>
            </a:r>
          </a:p>
          <a:p>
            <a:pPr>
              <a:buNone/>
            </a:pPr>
            <a:r>
              <a:rPr lang="en-US" dirty="0" smtClean="0"/>
              <a:t>	Punishment which may extend to two years and shall also be liable to fine/ Civil remedies</a:t>
            </a:r>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Section 52: Certain acts not to be infringement of copyright</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8229600" cy="11430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3100" dirty="0" smtClean="0"/>
              <a:t>The Chancellor, Masters &amp; Scholars of University of Oxford &amp; Ors.</a:t>
            </a:r>
            <a:br>
              <a:rPr lang="en-US" sz="3100" dirty="0" smtClean="0"/>
            </a:br>
            <a:r>
              <a:rPr lang="en-US" sz="3100" dirty="0" smtClean="0"/>
              <a:t> v. </a:t>
            </a:r>
            <a:br>
              <a:rPr lang="en-US" sz="3100" dirty="0" smtClean="0"/>
            </a:br>
            <a:r>
              <a:rPr lang="en-US" sz="3100" dirty="0" smtClean="0"/>
              <a:t>Rameshwari Photocopy Services &amp; Ors</a:t>
            </a:r>
            <a:endParaRPr lang="en-US" sz="3100" dirty="0"/>
          </a:p>
        </p:txBody>
      </p:sp>
      <p:sp>
        <p:nvSpPr>
          <p:cNvPr id="3" name="Content Placeholder 2"/>
          <p:cNvSpPr>
            <a:spLocks noGrp="1"/>
          </p:cNvSpPr>
          <p:nvPr>
            <p:ph idx="1"/>
          </p:nvPr>
        </p:nvSpPr>
        <p:spPr/>
        <p:txBody>
          <a:bodyPr/>
          <a:lstStyle/>
          <a:p>
            <a:endParaRPr lang="en-US" dirty="0" smtClean="0"/>
          </a:p>
          <a:p>
            <a:pPr algn="ctr">
              <a:buNone/>
            </a:pPr>
            <a:endParaRPr lang="en-US" sz="1800" dirty="0" smtClean="0"/>
          </a:p>
          <a:p>
            <a:pPr algn="ctr">
              <a:buNone/>
            </a:pPr>
            <a:r>
              <a:rPr lang="en-US" sz="1800" dirty="0" smtClean="0"/>
              <a:t>{CS(OS) 2439/2012}</a:t>
            </a:r>
            <a:endParaRPr lang="en-US" sz="1800" dirty="0"/>
          </a:p>
        </p:txBody>
      </p:sp>
      <p:pic>
        <p:nvPicPr>
          <p:cNvPr id="1026" name="Picture 2" descr="C:\Users\user\Desktop\640x409__0910201315_1474086569.jpg"/>
          <p:cNvPicPr>
            <a:picLocks noChangeAspect="1" noChangeArrowheads="1"/>
          </p:cNvPicPr>
          <p:nvPr/>
        </p:nvPicPr>
        <p:blipFill>
          <a:blip r:embed="rId2"/>
          <a:srcRect/>
          <a:stretch>
            <a:fillRect/>
          </a:stretch>
        </p:blipFill>
        <p:spPr bwMode="auto">
          <a:xfrm>
            <a:off x="2209800" y="3352800"/>
            <a:ext cx="4689475" cy="3044825"/>
          </a:xfrm>
          <a:prstGeom prst="rect">
            <a:avLst/>
          </a:prstGeom>
          <a:noFill/>
        </p:spPr>
      </p:pic>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pPr lvl="1" algn="ctr">
              <a:buNone/>
            </a:pPr>
            <a:r>
              <a:rPr lang="en-US" sz="3200" dirty="0" smtClean="0"/>
              <a:t>Is there a need for new legislation?</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pPr algn="just"/>
            <a:r>
              <a:rPr lang="en-US" dirty="0" smtClean="0"/>
              <a:t>Legislating a justly balanced copyright system is a challenge. It must be acknowledged that it is a continuing process.</a:t>
            </a:r>
          </a:p>
          <a:p>
            <a:pPr algn="just"/>
            <a:r>
              <a:rPr lang="en-US" dirty="0" smtClean="0"/>
              <a:t>Legislators have to take a holistic  approach and make rules that are sustainable in the long run and the law should be dynamic enough to adapt the digital shift.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buNone/>
            </a:pPr>
            <a:endParaRPr lang="en-US" sz="6000" dirty="0" smtClean="0"/>
          </a:p>
          <a:p>
            <a:pPr algn="ctr">
              <a:buNone/>
            </a:pPr>
            <a:r>
              <a:rPr lang="en-US" sz="6000" dirty="0" smtClean="0"/>
              <a:t>THANK YOU</a:t>
            </a:r>
            <a:endParaRPr lang="en-US" sz="6000" dirty="0"/>
          </a:p>
        </p:txBody>
      </p:sp>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DIGITAL LIBRARIES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dirty="0" smtClean="0"/>
              <a:t>TRADITIONAL 			DIGITAL</a:t>
            </a:r>
            <a:endParaRPr lang="en-US" dirty="0"/>
          </a:p>
        </p:txBody>
      </p:sp>
      <p:sp>
        <p:nvSpPr>
          <p:cNvPr id="4" name="Right Arrow 3"/>
          <p:cNvSpPr/>
          <p:nvPr/>
        </p:nvSpPr>
        <p:spPr>
          <a:xfrm>
            <a:off x="3657600" y="3048000"/>
            <a:ext cx="9144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ADVANTAGES OF DIGITAL LIBRARIES</a:t>
            </a:r>
            <a:endParaRPr lang="en-US" sz="4400" dirty="0"/>
          </a:p>
        </p:txBody>
      </p:sp>
      <p:sp>
        <p:nvSpPr>
          <p:cNvPr id="3" name="Content Placeholder 2"/>
          <p:cNvSpPr>
            <a:spLocks noGrp="1"/>
          </p:cNvSpPr>
          <p:nvPr>
            <p:ph idx="1"/>
          </p:nvPr>
        </p:nvSpPr>
        <p:spPr/>
        <p:txBody>
          <a:bodyPr/>
          <a:lstStyle/>
          <a:p>
            <a:r>
              <a:rPr lang="en-US" dirty="0" smtClean="0"/>
              <a:t>Physical space savings</a:t>
            </a:r>
          </a:p>
          <a:p>
            <a:r>
              <a:rPr lang="en-US" dirty="0" smtClean="0"/>
              <a:t>Ability to locate certain types of information much more quickly and efficiently</a:t>
            </a:r>
            <a:endParaRPr lang="en-US" dirty="0"/>
          </a:p>
          <a:p>
            <a:r>
              <a:rPr lang="en-US" dirty="0" smtClean="0"/>
              <a:t>Simultaneous use of the same document by multiple users</a:t>
            </a:r>
          </a:p>
          <a:p>
            <a:r>
              <a:rPr lang="en-US" dirty="0" smtClean="0"/>
              <a:t>More economic and time saving for users (</a:t>
            </a:r>
            <a:r>
              <a:rPr lang="en-US" dirty="0" err="1" smtClean="0"/>
              <a:t>Eg</a:t>
            </a:r>
            <a:r>
              <a:rPr lang="en-US" dirty="0" smtClean="0"/>
              <a:t>: Shift from photocopying to printing)</a:t>
            </a:r>
          </a:p>
          <a:p>
            <a:pPr>
              <a:buNone/>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INTELLECTUAL PROPERTY RIGHTS</a:t>
            </a:r>
            <a:endParaRPr lang="en-US" dirty="0"/>
          </a:p>
        </p:txBody>
      </p:sp>
      <p:sp>
        <p:nvSpPr>
          <p:cNvPr id="3" name="Content Placeholder 2"/>
          <p:cNvSpPr>
            <a:spLocks noGrp="1"/>
          </p:cNvSpPr>
          <p:nvPr>
            <p:ph idx="1"/>
          </p:nvPr>
        </p:nvSpPr>
        <p:spPr/>
        <p:txBody>
          <a:bodyPr>
            <a:normAutofit/>
          </a:bodyPr>
          <a:lstStyle/>
          <a:p>
            <a:r>
              <a:rPr lang="en-US" dirty="0" smtClean="0"/>
              <a:t>Copyright</a:t>
            </a:r>
          </a:p>
          <a:p>
            <a:r>
              <a:rPr lang="en-US" dirty="0" smtClean="0"/>
              <a:t>Patent</a:t>
            </a:r>
          </a:p>
          <a:p>
            <a:r>
              <a:rPr lang="en-US" dirty="0" smtClean="0"/>
              <a:t>Trade Mark</a:t>
            </a:r>
          </a:p>
          <a:p>
            <a:r>
              <a:rPr lang="en-US" dirty="0" smtClean="0"/>
              <a:t>Industrial Design</a:t>
            </a:r>
          </a:p>
          <a:p>
            <a:r>
              <a:rPr lang="en-US" dirty="0" smtClean="0"/>
              <a:t>Semiconductors Integrated Circuits</a:t>
            </a:r>
          </a:p>
          <a:p>
            <a:r>
              <a:rPr lang="en-US" dirty="0" smtClean="0"/>
              <a:t>Geographical Indications</a:t>
            </a:r>
          </a:p>
          <a:p>
            <a:r>
              <a:rPr lang="en-US" dirty="0" smtClean="0"/>
              <a:t>Plant Varieties</a:t>
            </a:r>
          </a:p>
          <a:p>
            <a:r>
              <a:rPr lang="en-US" dirty="0" smtClean="0"/>
              <a:t>Trade Secrets</a:t>
            </a:r>
          </a:p>
          <a:p>
            <a:endParaRPr lang="en-US" dirty="0"/>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a:t>
            </a:r>
            <a:endParaRPr lang="en-US" dirty="0"/>
          </a:p>
        </p:txBody>
      </p:sp>
      <p:sp>
        <p:nvSpPr>
          <p:cNvPr id="3" name="Content Placeholder 2"/>
          <p:cNvSpPr>
            <a:spLocks noGrp="1"/>
          </p:cNvSpPr>
          <p:nvPr>
            <p:ph idx="1"/>
          </p:nvPr>
        </p:nvSpPr>
        <p:spPr/>
        <p:txBody>
          <a:bodyPr/>
          <a:lstStyle/>
          <a:p>
            <a:endParaRPr lang="en-US" dirty="0"/>
          </a:p>
        </p:txBody>
      </p:sp>
      <p:pic>
        <p:nvPicPr>
          <p:cNvPr id="1026" name="Picture 2" descr="C:\Users\user\Desktop\how_to_use_the_copyright_symbol.jpg"/>
          <p:cNvPicPr>
            <a:picLocks noChangeAspect="1" noChangeArrowheads="1"/>
          </p:cNvPicPr>
          <p:nvPr/>
        </p:nvPicPr>
        <p:blipFill>
          <a:blip r:embed="rId2" cstate="print"/>
          <a:srcRect/>
          <a:stretch>
            <a:fillRect/>
          </a:stretch>
        </p:blipFill>
        <p:spPr bwMode="auto">
          <a:xfrm>
            <a:off x="3124200" y="2286000"/>
            <a:ext cx="2743200" cy="2628532"/>
          </a:xfrm>
          <a:prstGeom prst="rect">
            <a:avLst/>
          </a:prstGeom>
          <a:noFill/>
        </p:spPr>
      </p:pic>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The Berne Convention for the Protection of Literary and Artistic Works, 1886</a:t>
            </a:r>
          </a:p>
          <a:p>
            <a:r>
              <a:rPr lang="en-US" dirty="0" smtClean="0"/>
              <a:t>Agreement on Trade Related Aspects of Intellectual Property Rights, 1994 (Article 9 to 14)</a:t>
            </a:r>
          </a:p>
          <a:p>
            <a:r>
              <a:rPr lang="en-US" dirty="0" smtClean="0"/>
              <a:t>WIPO Internet Treaties</a:t>
            </a:r>
          </a:p>
          <a:p>
            <a:pPr lvl="3"/>
            <a:r>
              <a:rPr lang="en-US" dirty="0" smtClean="0"/>
              <a:t>WIPO Copyright Treaty, 1996</a:t>
            </a:r>
          </a:p>
          <a:p>
            <a:pPr lvl="3"/>
            <a:r>
              <a:rPr lang="en-US" dirty="0" smtClean="0"/>
              <a:t>WIPO Performances and Phonograms Treaty, 1996</a:t>
            </a:r>
          </a:p>
        </p:txBody>
      </p:sp>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Article 27 of UDHR</a:t>
            </a:r>
            <a:br>
              <a:rPr lang="en-US" b="1" dirty="0" smtClean="0"/>
            </a:br>
            <a:r>
              <a:rPr lang="en-US" b="1" dirty="0" smtClean="0"/>
              <a:t> </a:t>
            </a:r>
          </a:p>
          <a:p>
            <a:pPr marL="514350" indent="-514350" algn="just">
              <a:buAutoNum type="arabicParenBoth"/>
            </a:pPr>
            <a:r>
              <a:rPr lang="en-US" dirty="0" smtClean="0"/>
              <a:t>Everyone has the right freely to participate in the cultural life of the community, to enjoy the arts and to share in scientific advancement and its benefits.</a:t>
            </a:r>
          </a:p>
          <a:p>
            <a:pPr marL="514350" indent="-514350" algn="just">
              <a:buNone/>
            </a:pPr>
            <a:r>
              <a:rPr lang="en-US" dirty="0" smtClean="0"/>
              <a:t>(2) Everyone has the right to the protection of the moral and material interests resulting from any scientific, literary or artistic production of which he is the author.</a:t>
            </a:r>
          </a:p>
          <a:p>
            <a:endParaRPr lang="en-US" dirty="0"/>
          </a:p>
        </p:txBody>
      </p:sp>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Article 1 Section 8 of The Constitution of United States</a:t>
            </a:r>
          </a:p>
          <a:p>
            <a:pPr algn="just">
              <a:buNone/>
            </a:pPr>
            <a:r>
              <a:rPr lang="en-US" dirty="0" smtClean="0"/>
              <a:t>	“The congress shall have the power…..To promote the Progress of Science and useful Arts, by securing for limited Times to Authors and Inventors the exclusive Right to their respective Writings and Discoveries”.</a:t>
            </a:r>
            <a:endParaRPr lang="en-US" dirty="0"/>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ISSUES &amp; CHALLENGES</a:t>
            </a:r>
            <a:endParaRPr lang="en-US" dirty="0"/>
          </a:p>
        </p:txBody>
      </p:sp>
      <p:sp>
        <p:nvSpPr>
          <p:cNvPr id="3" name="Content Placeholder 2"/>
          <p:cNvSpPr>
            <a:spLocks noGrp="1"/>
          </p:cNvSpPr>
          <p:nvPr>
            <p:ph idx="1"/>
          </p:nvPr>
        </p:nvSpPr>
        <p:spPr/>
        <p:txBody>
          <a:bodyPr>
            <a:normAutofit/>
          </a:bodyPr>
          <a:lstStyle/>
          <a:p>
            <a:r>
              <a:rPr lang="en-US" dirty="0" smtClean="0"/>
              <a:t>Licenses </a:t>
            </a:r>
          </a:p>
          <a:p>
            <a:r>
              <a:rPr lang="en-US" dirty="0" smtClean="0"/>
              <a:t>Contracts restricting the limitations and exceptions for libraries</a:t>
            </a:r>
          </a:p>
          <a:p>
            <a:r>
              <a:rPr lang="en-US" dirty="0" smtClean="0"/>
              <a:t>Perpetual access </a:t>
            </a:r>
          </a:p>
          <a:p>
            <a:r>
              <a:rPr lang="en-US" dirty="0" smtClean="0"/>
              <a:t>Preservation</a:t>
            </a:r>
          </a:p>
          <a:p>
            <a:r>
              <a:rPr lang="en-US" dirty="0" smtClean="0"/>
              <a:t>Reproduction right and the safeguarding of the copies</a:t>
            </a:r>
          </a:p>
          <a:p>
            <a:r>
              <a:rPr lang="en-US" dirty="0" smtClean="0"/>
              <a:t>Translation of works</a:t>
            </a:r>
          </a:p>
          <a:p>
            <a:r>
              <a:rPr lang="en-US" dirty="0" smtClean="0"/>
              <a:t>Parallel importation</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327</TotalTime>
  <Words>311</Words>
  <Application>Microsoft Office PowerPoint</Application>
  <PresentationFormat>On-screen Show (4:3)</PresentationFormat>
  <Paragraphs>65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COPYRIGHT &amp; IPR IN DIGITAL AGE- ISSUES &amp; CONCERNS FOR LIBRARIES</vt:lpstr>
      <vt:lpstr>DIGITAL LIBRARIES</vt:lpstr>
      <vt:lpstr>ADVANTAGES OF DIGITAL LIBRARIES</vt:lpstr>
      <vt:lpstr>INTELLECTUAL PROPERTY RIGHTS</vt:lpstr>
      <vt:lpstr>COPYRIGHT</vt:lpstr>
      <vt:lpstr>Slide 6</vt:lpstr>
      <vt:lpstr>Slide 7</vt:lpstr>
      <vt:lpstr>Slide 8</vt:lpstr>
      <vt:lpstr>ISSUES &amp; CHALLENGES</vt:lpstr>
      <vt:lpstr>Slide 10</vt:lpstr>
      <vt:lpstr>COPYRIGHT ACT, 1957</vt:lpstr>
      <vt:lpstr>Slide 12</vt:lpstr>
      <vt:lpstr>        The Chancellor, Masters &amp; Scholars of University of Oxford &amp; Ors.  v.  Rameshwari Photocopy Services &amp; Ors</vt:lpstr>
      <vt:lpstr>Slide 14</vt:lpstr>
      <vt:lpstr>CONCLUSION</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 &amp; INTELLECTUAL PROPERTY RIGHTS</dc:title>
  <dc:creator>user</dc:creator>
  <cp:lastModifiedBy>user</cp:lastModifiedBy>
  <cp:revision>61</cp:revision>
  <dcterms:created xsi:type="dcterms:W3CDTF">2018-06-01T13:34:31Z</dcterms:created>
  <dcterms:modified xsi:type="dcterms:W3CDTF">2018-10-04T13:29:57Z</dcterms:modified>
</cp:coreProperties>
</file>